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9"/>
  </p:notesMasterIdLst>
  <p:sldIdLst>
    <p:sldId id="256" r:id="rId3"/>
    <p:sldId id="257" r:id="rId4"/>
    <p:sldId id="262" r:id="rId5"/>
    <p:sldId id="263" r:id="rId6"/>
    <p:sldId id="264" r:id="rId7"/>
    <p:sldId id="265" r:id="rId8"/>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4660"/>
  </p:normalViewPr>
  <p:slideViewPr>
    <p:cSldViewPr snapToGrid="0">
      <p:cViewPr varScale="1">
        <p:scale>
          <a:sx n="114" d="100"/>
          <a:sy n="114" d="100"/>
        </p:scale>
        <p:origin x="4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21" Type="http://customschemas.google.com/relationships/presentationmetadata" Target="metadata"/><Relationship Id="rId7" Type="http://schemas.openxmlformats.org/officeDocument/2006/relationships/slide" Target="slides/slide5.xml"/><Relationship Id="rId25"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 Target="slides/slide3.xml"/><Relationship Id="rId2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511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869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863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368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es.wikipedia.org/wiki/Algoritmo_de_compresi%C3%B3n_sin_p%C3%A9rdida" TargetMode="External"/><Relationship Id="rId11" Type="http://schemas.openxmlformats.org/officeDocument/2006/relationships/image" Target="../media/image10.png"/><Relationship Id="rId5" Type="http://schemas.openxmlformats.org/officeDocument/2006/relationships/hyperlink" Target="https://es.wikipedia.org/wiki/Algoritmo_de_compresi%C3%B3n_con_p%C3%A9rdida" TargetMode="External"/><Relationship Id="rId10" Type="http://schemas.openxmlformats.org/officeDocument/2006/relationships/hyperlink" Target="https://kinsta.com/es/blog/compresion-con-perdida/#lossless-compression" TargetMode="External"/><Relationship Id="rId4" Type="http://schemas.openxmlformats.org/officeDocument/2006/relationships/image" Target="../media/image4.png"/><Relationship Id="rId9" Type="http://schemas.openxmlformats.org/officeDocument/2006/relationships/hyperlink" Target="https://es.khanacademy.org/computing/ap-computer-science-principles/x2d2f703b37b450a3:digital-information/x2d2f703b37b450a3:data-compression/a/lossy-compressi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hyperlink" Target="https://kinsta.com/es/base-de-conocimiento/habilitar-compresion-gzi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imageoptim.com/" TargetMode="External"/><Relationship Id="rId5" Type="http://schemas.openxmlformats.org/officeDocument/2006/relationships/hyperlink" Target="http://netm.ag/optimize-263"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1622520" y="-2340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s-CO" sz="1400" b="0" i="0" u="none" strike="noStrike" cap="none" dirty="0">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3" name="Google Shape;193;p1"/>
          <p:cNvSpPr/>
          <p:nvPr/>
        </p:nvSpPr>
        <p:spPr>
          <a:xfrm>
            <a:off x="6741885" y="1275080"/>
            <a:ext cx="5147733" cy="1814428"/>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2800" i="1" dirty="0">
                <a:solidFill>
                  <a:schemeClr val="accent2"/>
                </a:solidFill>
              </a:rPr>
              <a:t>Algoritmos</a:t>
            </a:r>
            <a:r>
              <a:rPr lang="en-US" sz="2800" i="1" dirty="0">
                <a:solidFill>
                  <a:schemeClr val="accent2"/>
                </a:solidFill>
              </a:rPr>
              <a:t> de </a:t>
            </a:r>
            <a:r>
              <a:rPr lang="es-CO" sz="2800" i="1" dirty="0">
                <a:solidFill>
                  <a:schemeClr val="accent2"/>
                </a:solidFill>
              </a:rPr>
              <a:t>comprensión</a:t>
            </a:r>
            <a:r>
              <a:rPr lang="en-US" sz="2800" i="1" dirty="0">
                <a:solidFill>
                  <a:schemeClr val="accent2"/>
                </a:solidFill>
              </a:rPr>
              <a:t> para optimizer </a:t>
            </a:r>
            <a:r>
              <a:rPr lang="es-CO" sz="2800" i="1" dirty="0">
                <a:solidFill>
                  <a:schemeClr val="accent2"/>
                </a:solidFill>
              </a:rPr>
              <a:t>el</a:t>
            </a:r>
            <a:r>
              <a:rPr lang="en-US" sz="2800" i="1" dirty="0">
                <a:solidFill>
                  <a:schemeClr val="accent2"/>
                </a:solidFill>
              </a:rPr>
              <a:t> </a:t>
            </a:r>
            <a:r>
              <a:rPr lang="es-CO" sz="2800" i="1" dirty="0">
                <a:solidFill>
                  <a:schemeClr val="accent2"/>
                </a:solidFill>
              </a:rPr>
              <a:t>consumo</a:t>
            </a:r>
            <a:r>
              <a:rPr lang="en-US" sz="2800" i="1" dirty="0">
                <a:solidFill>
                  <a:schemeClr val="accent2"/>
                </a:solidFill>
              </a:rPr>
              <a:t> de </a:t>
            </a:r>
            <a:r>
              <a:rPr lang="es-CO" sz="2800" i="1" dirty="0">
                <a:solidFill>
                  <a:schemeClr val="accent2"/>
                </a:solidFill>
              </a:rPr>
              <a:t>batería</a:t>
            </a:r>
            <a:r>
              <a:rPr lang="en-US" sz="2800" i="1" dirty="0">
                <a:solidFill>
                  <a:schemeClr val="accent2"/>
                </a:solidFill>
              </a:rPr>
              <a:t> </a:t>
            </a:r>
            <a:r>
              <a:rPr lang="es-CO" sz="2800" i="1" dirty="0">
                <a:solidFill>
                  <a:schemeClr val="accent2"/>
                </a:solidFill>
              </a:rPr>
              <a:t>en</a:t>
            </a:r>
            <a:r>
              <a:rPr lang="en-US" sz="2800" i="1" dirty="0">
                <a:solidFill>
                  <a:schemeClr val="accent2"/>
                </a:solidFill>
              </a:rPr>
              <a:t> </a:t>
            </a:r>
            <a:r>
              <a:rPr lang="es-CO" sz="2800" i="1" dirty="0">
                <a:solidFill>
                  <a:schemeClr val="accent2"/>
                </a:solidFill>
              </a:rPr>
              <a:t>ganadería</a:t>
            </a:r>
            <a:r>
              <a:rPr lang="en-US" sz="2800" i="1" dirty="0">
                <a:solidFill>
                  <a:schemeClr val="accent2"/>
                </a:solidFill>
              </a:rPr>
              <a:t> de </a:t>
            </a:r>
            <a:r>
              <a:rPr lang="es-CO" sz="2800" i="1" dirty="0">
                <a:solidFill>
                  <a:schemeClr val="accent2"/>
                </a:solidFill>
              </a:rPr>
              <a:t>precisión</a:t>
            </a:r>
            <a:endParaRPr sz="2800" b="0" i="0" u="none" strike="noStrike" cap="none" dirty="0">
              <a:solidFill>
                <a:schemeClr val="accen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903240" y="4008422"/>
            <a:ext cx="2192760"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Segundo </a:t>
            </a:r>
            <a:r>
              <a:rPr lang="es-CO" sz="2200" b="0" i="0" u="none" strike="noStrike" cap="none" dirty="0">
                <a:solidFill>
                  <a:srgbClr val="001E33"/>
                </a:solidFill>
                <a:latin typeface="Arial"/>
                <a:ea typeface="Arial"/>
                <a:cs typeface="Arial"/>
                <a:sym typeface="Arial"/>
              </a:rPr>
              <a:t>autor</a:t>
            </a:r>
            <a:endParaRPr lang="es-CO"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0" name="Google Shape;210;p2"/>
          <p:cNvSpPr/>
          <p:nvPr/>
        </p:nvSpPr>
        <p:spPr>
          <a:xfrm>
            <a:off x="730834" y="4077685"/>
            <a:ext cx="2192760" cy="42943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Primer </a:t>
            </a:r>
            <a:r>
              <a:rPr lang="es-CO" sz="2200" b="0" i="0" u="none" strike="noStrike" cap="none" dirty="0">
                <a:solidFill>
                  <a:srgbClr val="001E33"/>
                </a:solidFill>
                <a:latin typeface="Arial"/>
                <a:ea typeface="Arial"/>
                <a:cs typeface="Arial"/>
                <a:sym typeface="Arial"/>
              </a:rPr>
              <a:t>autor</a:t>
            </a:r>
            <a:endParaRPr lang="es-CO" sz="2200" b="0" i="0" u="none" strike="noStrike" cap="none" dirty="0">
              <a:solidFill>
                <a:srgbClr val="000000"/>
              </a:solidFill>
              <a:latin typeface="Arial"/>
              <a:ea typeface="Arial"/>
              <a:cs typeface="Arial"/>
              <a:sym typeface="Arial"/>
            </a:endParaRPr>
          </a:p>
        </p:txBody>
      </p:sp>
      <p:sp>
        <p:nvSpPr>
          <p:cNvPr id="211" name="Google Shape;211;p2"/>
          <p:cNvSpPr/>
          <p:nvPr/>
        </p:nvSpPr>
        <p:spPr>
          <a:xfrm>
            <a:off x="360934" y="4530553"/>
            <a:ext cx="293256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dirty="0">
                <a:solidFill>
                  <a:schemeClr val="accent2"/>
                </a:solidFill>
              </a:rPr>
              <a:t>Luis Felipe Urquijo Vargas</a:t>
            </a:r>
            <a:endParaRPr sz="1400" b="0" i="0" u="none" strike="noStrike" cap="none" dirty="0">
              <a:solidFill>
                <a:schemeClr val="accent2"/>
              </a:solidFill>
              <a:latin typeface="Arial"/>
              <a:ea typeface="Arial"/>
              <a:cs typeface="Arial"/>
              <a:sym typeface="Arial"/>
            </a:endParaRPr>
          </a:p>
        </p:txBody>
      </p:sp>
      <p:sp>
        <p:nvSpPr>
          <p:cNvPr id="213" name="Google Shape;213;p2"/>
          <p:cNvSpPr/>
          <p:nvPr/>
        </p:nvSpPr>
        <p:spPr>
          <a:xfrm>
            <a:off x="3533340" y="4530553"/>
            <a:ext cx="293256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dirty="0">
                <a:solidFill>
                  <a:schemeClr val="accent2"/>
                </a:solidFill>
              </a:rPr>
              <a:t>Andres Prada Rodriguez</a:t>
            </a:r>
            <a:endParaRPr sz="1400" b="0" i="0" u="none" strike="noStrike" cap="none" dirty="0">
              <a:solidFill>
                <a:schemeClr val="accent2"/>
              </a:solidFill>
              <a:latin typeface="Arial"/>
              <a:ea typeface="Arial"/>
              <a:cs typeface="Arial"/>
              <a:sym typeface="Arial"/>
            </a:endParaRPr>
          </a:p>
        </p:txBody>
      </p:sp>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https://github.com/LuisFelipeU/Proyecto-Final-ED</a:t>
            </a:r>
            <a:endParaRPr sz="2200" b="1" i="0" u="none" strike="noStrike" cap="none" dirty="0">
              <a:solidFill>
                <a:srgbClr val="001E33"/>
              </a:solidFill>
              <a:latin typeface="Arial"/>
              <a:ea typeface="Arial"/>
              <a:cs typeface="Arial"/>
              <a:sym typeface="Arial"/>
            </a:endParaRPr>
          </a:p>
        </p:txBody>
      </p:sp>
      <p:pic>
        <p:nvPicPr>
          <p:cNvPr id="3" name="Imagen 2" descr="Un hombre con la boca abierta&#10;&#10;Descripción generada automáticamente">
            <a:extLst>
              <a:ext uri="{FF2B5EF4-FFF2-40B4-BE49-F238E27FC236}">
                <a16:creationId xmlns:a16="http://schemas.microsoft.com/office/drawing/2014/main" id="{019C0131-14BB-4AEC-934B-D5B8C8A6FEA6}"/>
              </a:ext>
            </a:extLst>
          </p:cNvPr>
          <p:cNvPicPr>
            <a:picLocks noChangeAspect="1"/>
          </p:cNvPicPr>
          <p:nvPr/>
        </p:nvPicPr>
        <p:blipFill>
          <a:blip r:embed="rId5"/>
          <a:stretch>
            <a:fillRect/>
          </a:stretch>
        </p:blipFill>
        <p:spPr>
          <a:xfrm>
            <a:off x="493380" y="1930320"/>
            <a:ext cx="2679110" cy="1950188"/>
          </a:xfrm>
          <a:prstGeom prst="rect">
            <a:avLst/>
          </a:prstGeom>
        </p:spPr>
      </p:pic>
      <p:pic>
        <p:nvPicPr>
          <p:cNvPr id="5" name="Imagen 4" descr="Una persona con gafas de sol&#10;&#10;Descripción generada automáticamente con confianza media">
            <a:extLst>
              <a:ext uri="{FF2B5EF4-FFF2-40B4-BE49-F238E27FC236}">
                <a16:creationId xmlns:a16="http://schemas.microsoft.com/office/drawing/2014/main" id="{D5C70D26-3F94-485B-960A-968EAA7CD641}"/>
              </a:ext>
            </a:extLst>
          </p:cNvPr>
          <p:cNvPicPr>
            <a:picLocks noChangeAspect="1"/>
          </p:cNvPicPr>
          <p:nvPr/>
        </p:nvPicPr>
        <p:blipFill>
          <a:blip r:embed="rId6"/>
          <a:stretch>
            <a:fillRect/>
          </a:stretch>
        </p:blipFill>
        <p:spPr>
          <a:xfrm>
            <a:off x="4059849" y="1933908"/>
            <a:ext cx="1733550" cy="19501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0" y="-42562"/>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1434195" y="1288327"/>
            <a:ext cx="6981836" cy="523220"/>
          </a:xfrm>
          <a:prstGeom prst="rect">
            <a:avLst/>
          </a:prstGeom>
          <a:noFill/>
        </p:spPr>
        <p:txBody>
          <a:bodyPr wrap="square" rtlCol="0">
            <a:spAutoFit/>
          </a:bodyPr>
          <a:lstStyle/>
          <a:p>
            <a:r>
              <a:rPr lang="es-ES" sz="2800" b="1" i="0" dirty="0">
                <a:solidFill>
                  <a:srgbClr val="202122"/>
                </a:solidFill>
                <a:effectLst/>
                <a:latin typeface="Arial" panose="020B0604020202020204" pitchFamily="34" charset="0"/>
              </a:rPr>
              <a:t> Objetivo del trabajo</a:t>
            </a:r>
            <a:endParaRPr lang="es-CO" sz="2800" b="1" dirty="0"/>
          </a:p>
        </p:txBody>
      </p:sp>
      <p:pic>
        <p:nvPicPr>
          <p:cNvPr id="8" name="Imagen 7">
            <a:extLst>
              <a:ext uri="{FF2B5EF4-FFF2-40B4-BE49-F238E27FC236}">
                <a16:creationId xmlns:a16="http://schemas.microsoft.com/office/drawing/2014/main" id="{6302AEE5-E44D-479B-9421-9D7C551C75AD}"/>
              </a:ext>
            </a:extLst>
          </p:cNvPr>
          <p:cNvPicPr>
            <a:picLocks noChangeAspect="1"/>
          </p:cNvPicPr>
          <p:nvPr/>
        </p:nvPicPr>
        <p:blipFill>
          <a:blip r:embed="rId5"/>
          <a:stretch>
            <a:fillRect/>
          </a:stretch>
        </p:blipFill>
        <p:spPr>
          <a:xfrm>
            <a:off x="1341466" y="1979720"/>
            <a:ext cx="8494991" cy="3442112"/>
          </a:xfrm>
          <a:prstGeom prst="rect">
            <a:avLst/>
          </a:prstGeom>
        </p:spPr>
      </p:pic>
    </p:spTree>
    <p:extLst>
      <p:ext uri="{BB962C8B-B14F-4D97-AF65-F5344CB8AC3E}">
        <p14:creationId xmlns:p14="http://schemas.microsoft.com/office/powerpoint/2010/main" val="1183219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lang="en-US"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307777"/>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Definición de  La compresión de imagen </a:t>
            </a:r>
            <a:r>
              <a:rPr lang="es-ES" b="0" i="0" u="none" strike="noStrike" dirty="0">
                <a:solidFill>
                  <a:srgbClr val="0645AD"/>
                </a:solidFill>
                <a:effectLst/>
                <a:latin typeface="Arial" panose="020B0604020202020204" pitchFamily="34" charset="0"/>
                <a:hlinkClick r:id="rId5" tooltip="Algoritmo de compresión con pérdida"/>
              </a:rPr>
              <a:t>con pérdida (</a:t>
            </a:r>
            <a:r>
              <a:rPr lang="es-ES" b="0" i="0" u="none" strike="noStrike" dirty="0" err="1">
                <a:solidFill>
                  <a:srgbClr val="0645AD"/>
                </a:solidFill>
                <a:effectLst/>
                <a:latin typeface="Arial" panose="020B0604020202020204" pitchFamily="34" charset="0"/>
                <a:hlinkClick r:id="rId5" tooltip="Algoritmo de compresión con pérdida"/>
              </a:rPr>
              <a:t>Lossy</a:t>
            </a:r>
            <a:r>
              <a:rPr lang="es-ES" b="0" i="0" u="none" strike="noStrike" dirty="0">
                <a:solidFill>
                  <a:srgbClr val="0645AD"/>
                </a:solidFill>
                <a:effectLst/>
                <a:latin typeface="Arial" panose="020B0604020202020204" pitchFamily="34" charset="0"/>
                <a:hlinkClick r:id="rId5" tooltip="Algoritmo de compresión con pérdida"/>
              </a:rPr>
              <a:t>)</a:t>
            </a:r>
            <a:r>
              <a:rPr lang="es-ES" b="0" i="0" dirty="0">
                <a:solidFill>
                  <a:srgbClr val="202122"/>
                </a:solidFill>
                <a:effectLst/>
                <a:latin typeface="Arial" panose="020B0604020202020204" pitchFamily="34" charset="0"/>
              </a:rPr>
              <a:t> o </a:t>
            </a:r>
            <a:r>
              <a:rPr lang="es-ES" b="0" i="0" u="sng" dirty="0">
                <a:solidFill>
                  <a:srgbClr val="0645AD"/>
                </a:solidFill>
                <a:effectLst/>
                <a:latin typeface="Arial" panose="020B0604020202020204" pitchFamily="34" charset="0"/>
                <a:hlinkClick r:id="rId6"/>
              </a:rPr>
              <a:t>sin pérdida (</a:t>
            </a:r>
            <a:r>
              <a:rPr lang="es-ES" b="0" i="0" u="sng" dirty="0" err="1">
                <a:solidFill>
                  <a:srgbClr val="0645AD"/>
                </a:solidFill>
                <a:effectLst/>
                <a:latin typeface="Arial" panose="020B0604020202020204" pitchFamily="34" charset="0"/>
                <a:hlinkClick r:id="rId6"/>
              </a:rPr>
              <a:t>LossLess</a:t>
            </a:r>
            <a:r>
              <a:rPr lang="es-ES" b="0" i="0" u="sng" dirty="0">
                <a:solidFill>
                  <a:srgbClr val="0645AD"/>
                </a:solidFill>
                <a:effectLst/>
                <a:latin typeface="Arial" panose="020B0604020202020204" pitchFamily="34" charset="0"/>
                <a:hlinkClick r:id="rId6"/>
              </a:rPr>
              <a:t>)</a:t>
            </a:r>
            <a:r>
              <a:rPr lang="es-ES" b="0" i="0" dirty="0">
                <a:solidFill>
                  <a:srgbClr val="202122"/>
                </a:solidFill>
                <a:effectLst/>
                <a:latin typeface="Arial" panose="020B0604020202020204" pitchFamily="34" charset="0"/>
              </a:rPr>
              <a:t>.</a:t>
            </a:r>
            <a:endParaRPr lang="es-CO" dirty="0"/>
          </a:p>
        </p:txBody>
      </p:sp>
      <p:sp>
        <p:nvSpPr>
          <p:cNvPr id="3" name="CuadroTexto 2">
            <a:extLst>
              <a:ext uri="{FF2B5EF4-FFF2-40B4-BE49-F238E27FC236}">
                <a16:creationId xmlns:a16="http://schemas.microsoft.com/office/drawing/2014/main" id="{46C7A048-93D4-42B5-A49D-694B9A82D889}"/>
              </a:ext>
            </a:extLst>
          </p:cNvPr>
          <p:cNvSpPr txBox="1"/>
          <p:nvPr/>
        </p:nvSpPr>
        <p:spPr>
          <a:xfrm>
            <a:off x="182880" y="1997839"/>
            <a:ext cx="3223001" cy="2862322"/>
          </a:xfrm>
          <a:prstGeom prst="rect">
            <a:avLst/>
          </a:prstGeom>
          <a:noFill/>
        </p:spPr>
        <p:txBody>
          <a:bodyPr wrap="square" rtlCol="0">
            <a:spAutoFit/>
          </a:bodyPr>
          <a:lstStyle/>
          <a:p>
            <a:pPr algn="just"/>
            <a:r>
              <a:rPr lang="es-CO" sz="1200" dirty="0"/>
              <a:t>La compresión con Perdida son técnicas que reducen el tamaño de un archivo al eliminar información poco importante.</a:t>
            </a:r>
          </a:p>
          <a:p>
            <a:pPr algn="just"/>
            <a:endParaRPr lang="es-CO" sz="1200" dirty="0"/>
          </a:p>
          <a:p>
            <a:pPr algn="just"/>
            <a:r>
              <a:rPr lang="es-CO" sz="1200" dirty="0"/>
              <a:t>Gracias al poder de la tecnología, los detalles mas mínimos en una imagen se pueden capturar, es ahí donde entran los algoritmos de compresión de imágenes. Los humanos no logramos percibir tanto esos detalles, lo cual genera un consumo de espacio innecesario que los algoritmos de compresión con perdida trabajan. En resumen, eliminar los detalles poco perceptibles, ahorrar espacio y tener el mismo producto a simple vista.</a:t>
            </a:r>
          </a:p>
        </p:txBody>
      </p:sp>
      <p:sp>
        <p:nvSpPr>
          <p:cNvPr id="7" name="CuadroTexto 6">
            <a:extLst>
              <a:ext uri="{FF2B5EF4-FFF2-40B4-BE49-F238E27FC236}">
                <a16:creationId xmlns:a16="http://schemas.microsoft.com/office/drawing/2014/main" id="{DA99B5A3-EF5B-459E-A57B-373432EC048A}"/>
              </a:ext>
            </a:extLst>
          </p:cNvPr>
          <p:cNvSpPr txBox="1"/>
          <p:nvPr/>
        </p:nvSpPr>
        <p:spPr>
          <a:xfrm>
            <a:off x="8601117" y="1975714"/>
            <a:ext cx="3495807" cy="3046988"/>
          </a:xfrm>
          <a:prstGeom prst="rect">
            <a:avLst/>
          </a:prstGeom>
          <a:noFill/>
        </p:spPr>
        <p:txBody>
          <a:bodyPr wrap="square" rtlCol="0">
            <a:spAutoFit/>
          </a:bodyPr>
          <a:lstStyle/>
          <a:p>
            <a:pPr algn="just"/>
            <a:r>
              <a:rPr lang="es-CO" sz="1200" dirty="0"/>
              <a:t>La comprensión sin perdida es una técnica que devuelve la imagen descomprimida exactamente igual a la original.</a:t>
            </a:r>
          </a:p>
          <a:p>
            <a:pPr algn="just"/>
            <a:endParaRPr lang="es-CO" sz="1200" dirty="0"/>
          </a:p>
          <a:p>
            <a:pPr algn="just"/>
            <a:r>
              <a:rPr lang="es-CO" sz="1200" dirty="0"/>
              <a:t>Lo mas común es eliminar los metadatos innecesarios (datos generados automáticamente, producidos por el dispositivo que captura la imagen). Sin embargo, el mayor inconveniente es que no se vera una reducción significativa del tamaño en el archivo.</a:t>
            </a:r>
          </a:p>
          <a:p>
            <a:pPr algn="just"/>
            <a:endParaRPr lang="es-CO" sz="1200" dirty="0"/>
          </a:p>
          <a:p>
            <a:pPr algn="just"/>
            <a:r>
              <a:rPr lang="es-CO" sz="1200" b="0" i="0" dirty="0">
                <a:solidFill>
                  <a:schemeClr val="tx1"/>
                </a:solidFill>
                <a:effectLst/>
                <a:latin typeface="+mj-lt"/>
              </a:rPr>
              <a:t>Si hacemos una pequeña comparación de las tasas de compresión con pérdida, podemos ver que al usar la compresión sin pérdida usted no pierde nada de calidad. Sin embargo, el peso de la imagen sólo se redujo en un 10.84%.</a:t>
            </a:r>
            <a:endParaRPr lang="es-CO" sz="1200" dirty="0">
              <a:solidFill>
                <a:schemeClr val="tx1"/>
              </a:solidFill>
              <a:latin typeface="+mj-lt"/>
            </a:endParaRPr>
          </a:p>
        </p:txBody>
      </p:sp>
      <p:pic>
        <p:nvPicPr>
          <p:cNvPr id="4" name="Imagen 3">
            <a:extLst>
              <a:ext uri="{FF2B5EF4-FFF2-40B4-BE49-F238E27FC236}">
                <a16:creationId xmlns:a16="http://schemas.microsoft.com/office/drawing/2014/main" id="{6206FA23-8BAF-4FC9-9BF8-D2C4728C303B}"/>
              </a:ext>
            </a:extLst>
          </p:cNvPr>
          <p:cNvPicPr>
            <a:picLocks noChangeAspect="1"/>
          </p:cNvPicPr>
          <p:nvPr/>
        </p:nvPicPr>
        <p:blipFill>
          <a:blip r:embed="rId7"/>
          <a:stretch>
            <a:fillRect/>
          </a:stretch>
        </p:blipFill>
        <p:spPr>
          <a:xfrm>
            <a:off x="3689514" y="2155753"/>
            <a:ext cx="1628201" cy="1221151"/>
          </a:xfrm>
          <a:prstGeom prst="rect">
            <a:avLst/>
          </a:prstGeom>
        </p:spPr>
      </p:pic>
      <p:pic>
        <p:nvPicPr>
          <p:cNvPr id="5" name="Imagen 4">
            <a:extLst>
              <a:ext uri="{FF2B5EF4-FFF2-40B4-BE49-F238E27FC236}">
                <a16:creationId xmlns:a16="http://schemas.microsoft.com/office/drawing/2014/main" id="{947678D2-97A8-4F74-A4A0-804572205706}"/>
              </a:ext>
            </a:extLst>
          </p:cNvPr>
          <p:cNvPicPr>
            <a:picLocks noChangeAspect="1"/>
          </p:cNvPicPr>
          <p:nvPr/>
        </p:nvPicPr>
        <p:blipFill>
          <a:blip r:embed="rId8"/>
          <a:stretch>
            <a:fillRect/>
          </a:stretch>
        </p:blipFill>
        <p:spPr>
          <a:xfrm>
            <a:off x="3689513" y="3988710"/>
            <a:ext cx="1628201" cy="1221151"/>
          </a:xfrm>
          <a:prstGeom prst="rect">
            <a:avLst/>
          </a:prstGeom>
        </p:spPr>
      </p:pic>
      <p:cxnSp>
        <p:nvCxnSpPr>
          <p:cNvPr id="8" name="Conector recto 7">
            <a:extLst>
              <a:ext uri="{FF2B5EF4-FFF2-40B4-BE49-F238E27FC236}">
                <a16:creationId xmlns:a16="http://schemas.microsoft.com/office/drawing/2014/main" id="{D317E143-B8C6-4E84-BAF7-726CAAB9E7E1}"/>
              </a:ext>
            </a:extLst>
          </p:cNvPr>
          <p:cNvCxnSpPr/>
          <p:nvPr/>
        </p:nvCxnSpPr>
        <p:spPr>
          <a:xfrm flipH="1">
            <a:off x="5679174" y="1768424"/>
            <a:ext cx="67112" cy="4071186"/>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FEB1F9A0-EC14-40CA-A72F-75091C33F52A}"/>
              </a:ext>
            </a:extLst>
          </p:cNvPr>
          <p:cNvSpPr txBox="1"/>
          <p:nvPr/>
        </p:nvSpPr>
        <p:spPr>
          <a:xfrm>
            <a:off x="3592841" y="1909532"/>
            <a:ext cx="2642532" cy="246221"/>
          </a:xfrm>
          <a:prstGeom prst="rect">
            <a:avLst/>
          </a:prstGeom>
          <a:noFill/>
        </p:spPr>
        <p:txBody>
          <a:bodyPr wrap="square" rtlCol="0">
            <a:spAutoFit/>
          </a:bodyPr>
          <a:lstStyle/>
          <a:p>
            <a:r>
              <a:rPr lang="es-CO" sz="1000" dirty="0"/>
              <a:t>Foto de un gato con sombreo</a:t>
            </a:r>
          </a:p>
        </p:txBody>
      </p:sp>
      <p:sp>
        <p:nvSpPr>
          <p:cNvPr id="13" name="CuadroTexto 12">
            <a:extLst>
              <a:ext uri="{FF2B5EF4-FFF2-40B4-BE49-F238E27FC236}">
                <a16:creationId xmlns:a16="http://schemas.microsoft.com/office/drawing/2014/main" id="{DBAB2AEC-F146-4028-9B51-FB552EF5BC72}"/>
              </a:ext>
            </a:extLst>
          </p:cNvPr>
          <p:cNvSpPr txBox="1"/>
          <p:nvPr/>
        </p:nvSpPr>
        <p:spPr>
          <a:xfrm>
            <a:off x="3656559" y="3434712"/>
            <a:ext cx="1888111" cy="553998"/>
          </a:xfrm>
          <a:prstGeom prst="rect">
            <a:avLst/>
          </a:prstGeom>
          <a:noFill/>
        </p:spPr>
        <p:txBody>
          <a:bodyPr wrap="square" rtlCol="0">
            <a:spAutoFit/>
          </a:bodyPr>
          <a:lstStyle/>
          <a:p>
            <a:r>
              <a:rPr lang="es-CO" sz="1000" dirty="0"/>
              <a:t>Misma foto, pero comprimida a la mitad de su tamaño original.</a:t>
            </a:r>
          </a:p>
        </p:txBody>
      </p:sp>
      <p:sp>
        <p:nvSpPr>
          <p:cNvPr id="14" name="CuadroTexto 13">
            <a:extLst>
              <a:ext uri="{FF2B5EF4-FFF2-40B4-BE49-F238E27FC236}">
                <a16:creationId xmlns:a16="http://schemas.microsoft.com/office/drawing/2014/main" id="{FCB2DA09-9953-4246-B8B0-636A24822FF0}"/>
              </a:ext>
            </a:extLst>
          </p:cNvPr>
          <p:cNvSpPr txBox="1"/>
          <p:nvPr/>
        </p:nvSpPr>
        <p:spPr>
          <a:xfrm>
            <a:off x="2384549" y="5305082"/>
            <a:ext cx="3311576" cy="400110"/>
          </a:xfrm>
          <a:prstGeom prst="rect">
            <a:avLst/>
          </a:prstGeom>
          <a:noFill/>
        </p:spPr>
        <p:txBody>
          <a:bodyPr wrap="square" rtlCol="0">
            <a:spAutoFit/>
          </a:bodyPr>
          <a:lstStyle/>
          <a:p>
            <a:r>
              <a:rPr lang="es-CO" sz="1000" dirty="0"/>
              <a:t>El cambio es poco perceptible en el ojo humano, ahorro la mitad de su ocupación en espacio de memoria. </a:t>
            </a:r>
          </a:p>
        </p:txBody>
      </p:sp>
      <p:sp>
        <p:nvSpPr>
          <p:cNvPr id="15" name="CuadroTexto 14">
            <a:extLst>
              <a:ext uri="{FF2B5EF4-FFF2-40B4-BE49-F238E27FC236}">
                <a16:creationId xmlns:a16="http://schemas.microsoft.com/office/drawing/2014/main" id="{D553CC5C-EEC1-467D-89BE-18D9CA8700D6}"/>
              </a:ext>
            </a:extLst>
          </p:cNvPr>
          <p:cNvSpPr txBox="1"/>
          <p:nvPr/>
        </p:nvSpPr>
        <p:spPr>
          <a:xfrm>
            <a:off x="990840" y="6548917"/>
            <a:ext cx="10510466" cy="461665"/>
          </a:xfrm>
          <a:prstGeom prst="rect">
            <a:avLst/>
          </a:prstGeom>
          <a:noFill/>
        </p:spPr>
        <p:txBody>
          <a:bodyPr wrap="square" rtlCol="0">
            <a:spAutoFit/>
          </a:bodyPr>
          <a:lstStyle/>
          <a:p>
            <a:r>
              <a:rPr lang="es-CO" sz="800" dirty="0"/>
              <a:t>Referencias: </a:t>
            </a:r>
            <a:r>
              <a:rPr lang="es-CO" sz="800" dirty="0">
                <a:hlinkClick r:id="rId9"/>
              </a:rPr>
              <a:t>https://es.khanacademy.org/computing/ap-computer-science-principles/x2d2f703b37b450a3:digital-information/x2d2f703b37b450a3:data-compression/a/lossy-compression</a:t>
            </a:r>
            <a:endParaRPr lang="es-CO" sz="800" dirty="0"/>
          </a:p>
          <a:p>
            <a:r>
              <a:rPr lang="es-CO" sz="800" dirty="0">
                <a:hlinkClick r:id="rId10"/>
              </a:rPr>
              <a:t>https://kinsta.com/es/blog/compresion-con-perdida/#lossless-compression</a:t>
            </a:r>
            <a:endParaRPr lang="es-CO" sz="800" dirty="0"/>
          </a:p>
          <a:p>
            <a:endParaRPr lang="es-CO" sz="800" dirty="0"/>
          </a:p>
        </p:txBody>
      </p:sp>
      <p:pic>
        <p:nvPicPr>
          <p:cNvPr id="12" name="Imagen 11">
            <a:extLst>
              <a:ext uri="{FF2B5EF4-FFF2-40B4-BE49-F238E27FC236}">
                <a16:creationId xmlns:a16="http://schemas.microsoft.com/office/drawing/2014/main" id="{E5504A97-1C65-49D6-8D9B-FC93D3DE39FD}"/>
              </a:ext>
            </a:extLst>
          </p:cNvPr>
          <p:cNvPicPr>
            <a:picLocks noChangeAspect="1"/>
          </p:cNvPicPr>
          <p:nvPr/>
        </p:nvPicPr>
        <p:blipFill>
          <a:blip r:embed="rId11"/>
          <a:stretch>
            <a:fillRect/>
          </a:stretch>
        </p:blipFill>
        <p:spPr>
          <a:xfrm>
            <a:off x="6010807" y="3937113"/>
            <a:ext cx="2228850" cy="1628775"/>
          </a:xfrm>
          <a:prstGeom prst="rect">
            <a:avLst/>
          </a:prstGeom>
        </p:spPr>
      </p:pic>
      <p:pic>
        <p:nvPicPr>
          <p:cNvPr id="18" name="Imagen 17">
            <a:extLst>
              <a:ext uri="{FF2B5EF4-FFF2-40B4-BE49-F238E27FC236}">
                <a16:creationId xmlns:a16="http://schemas.microsoft.com/office/drawing/2014/main" id="{BEF8A1D3-CB63-4A0D-9B6E-96DC8A3DC74C}"/>
              </a:ext>
            </a:extLst>
          </p:cNvPr>
          <p:cNvPicPr>
            <a:picLocks noChangeAspect="1"/>
          </p:cNvPicPr>
          <p:nvPr/>
        </p:nvPicPr>
        <p:blipFill>
          <a:blip r:embed="rId12"/>
          <a:stretch>
            <a:fillRect/>
          </a:stretch>
        </p:blipFill>
        <p:spPr>
          <a:xfrm>
            <a:off x="6008418" y="1975714"/>
            <a:ext cx="2228850" cy="1687677"/>
          </a:xfrm>
          <a:prstGeom prst="rect">
            <a:avLst/>
          </a:prstGeom>
        </p:spPr>
      </p:pic>
      <p:sp>
        <p:nvSpPr>
          <p:cNvPr id="23" name="CuadroTexto 22">
            <a:extLst>
              <a:ext uri="{FF2B5EF4-FFF2-40B4-BE49-F238E27FC236}">
                <a16:creationId xmlns:a16="http://schemas.microsoft.com/office/drawing/2014/main" id="{431EBA56-18DC-48D1-BBC3-466A4F0EDEF0}"/>
              </a:ext>
            </a:extLst>
          </p:cNvPr>
          <p:cNvSpPr txBox="1"/>
          <p:nvPr/>
        </p:nvSpPr>
        <p:spPr>
          <a:xfrm>
            <a:off x="5838738" y="5593389"/>
            <a:ext cx="6153324" cy="246221"/>
          </a:xfrm>
          <a:prstGeom prst="rect">
            <a:avLst/>
          </a:prstGeom>
          <a:noFill/>
        </p:spPr>
        <p:txBody>
          <a:bodyPr wrap="square">
            <a:spAutoFit/>
          </a:bodyPr>
          <a:lstStyle/>
          <a:p>
            <a:pPr algn="l" fontAlgn="base">
              <a:buFont typeface="Arial" panose="020B0604020202020204" pitchFamily="34" charset="0"/>
              <a:buChar char="•"/>
            </a:pPr>
            <a:r>
              <a:rPr lang="es-CO" sz="1000" b="1" i="0" dirty="0">
                <a:solidFill>
                  <a:schemeClr val="tx1"/>
                </a:solidFill>
                <a:effectLst/>
                <a:latin typeface="+mn-lt"/>
              </a:rPr>
              <a:t>lossless-compressed.JPG: 203 KB (2,000 </a:t>
            </a:r>
            <a:r>
              <a:rPr lang="es-CO" sz="1000" b="1" i="0" dirty="0" err="1">
                <a:solidFill>
                  <a:schemeClr val="tx1"/>
                </a:solidFill>
                <a:effectLst/>
                <a:latin typeface="+mn-lt"/>
              </a:rPr>
              <a:t>px</a:t>
            </a:r>
            <a:r>
              <a:rPr lang="es-CO" sz="1000" b="1" i="0" dirty="0">
                <a:solidFill>
                  <a:schemeClr val="tx1"/>
                </a:solidFill>
                <a:effectLst/>
                <a:latin typeface="+mn-lt"/>
              </a:rPr>
              <a:t> por 1463 </a:t>
            </a:r>
            <a:r>
              <a:rPr lang="es-CO" sz="1000" b="1" i="0" dirty="0" err="1">
                <a:solidFill>
                  <a:schemeClr val="tx1"/>
                </a:solidFill>
                <a:effectLst/>
                <a:latin typeface="+mn-lt"/>
              </a:rPr>
              <a:t>px</a:t>
            </a:r>
            <a:r>
              <a:rPr lang="es-CO" sz="1000" b="1" i="0" dirty="0">
                <a:solidFill>
                  <a:schemeClr val="tx1"/>
                </a:solidFill>
                <a:effectLst/>
                <a:latin typeface="+mn-lt"/>
              </a:rPr>
              <a:t>)</a:t>
            </a:r>
          </a:p>
        </p:txBody>
      </p:sp>
      <p:sp>
        <p:nvSpPr>
          <p:cNvPr id="25" name="CuadroTexto 24">
            <a:extLst>
              <a:ext uri="{FF2B5EF4-FFF2-40B4-BE49-F238E27FC236}">
                <a16:creationId xmlns:a16="http://schemas.microsoft.com/office/drawing/2014/main" id="{2CF3B746-E6A1-49B7-8EC3-937592C06B17}"/>
              </a:ext>
            </a:extLst>
          </p:cNvPr>
          <p:cNvSpPr txBox="1"/>
          <p:nvPr/>
        </p:nvSpPr>
        <p:spPr>
          <a:xfrm>
            <a:off x="5906130" y="3683249"/>
            <a:ext cx="6153324" cy="246221"/>
          </a:xfrm>
          <a:prstGeom prst="rect">
            <a:avLst/>
          </a:prstGeom>
          <a:noFill/>
        </p:spPr>
        <p:txBody>
          <a:bodyPr wrap="square">
            <a:spAutoFit/>
          </a:bodyPr>
          <a:lstStyle/>
          <a:p>
            <a:pPr algn="l" fontAlgn="base">
              <a:buFont typeface="Arial" panose="020B0604020202020204" pitchFamily="34" charset="0"/>
              <a:buChar char="•"/>
            </a:pPr>
            <a:r>
              <a:rPr lang="es-CO" sz="1000" b="1" i="0" dirty="0">
                <a:solidFill>
                  <a:schemeClr val="tx1"/>
                </a:solidFill>
                <a:effectLst/>
                <a:latin typeface="+mn-lt"/>
              </a:rPr>
              <a:t>original.JPG: 227 KB (2,000 </a:t>
            </a:r>
            <a:r>
              <a:rPr lang="es-CO" sz="1000" b="1" i="0" dirty="0" err="1">
                <a:solidFill>
                  <a:schemeClr val="tx1"/>
                </a:solidFill>
                <a:effectLst/>
                <a:latin typeface="+mn-lt"/>
              </a:rPr>
              <a:t>px</a:t>
            </a:r>
            <a:r>
              <a:rPr lang="es-CO" sz="1000" b="1" i="0" dirty="0">
                <a:solidFill>
                  <a:schemeClr val="tx1"/>
                </a:solidFill>
                <a:effectLst/>
                <a:latin typeface="+mn-lt"/>
              </a:rPr>
              <a:t> por 1463 </a:t>
            </a:r>
            <a:r>
              <a:rPr lang="es-CO" sz="1000" b="1" i="0" dirty="0" err="1">
                <a:solidFill>
                  <a:schemeClr val="tx1"/>
                </a:solidFill>
                <a:effectLst/>
                <a:latin typeface="+mn-lt"/>
              </a:rPr>
              <a:t>px</a:t>
            </a:r>
            <a:r>
              <a:rPr lang="es-CO" sz="1000" b="1" i="0" dirty="0">
                <a:solidFill>
                  <a:schemeClr val="tx1"/>
                </a:solidFill>
                <a:effectLst/>
                <a:latin typeface="+mn-lt"/>
              </a:rPr>
              <a:t>)</a:t>
            </a:r>
          </a:p>
        </p:txBody>
      </p:sp>
    </p:spTree>
    <p:extLst>
      <p:ext uri="{BB962C8B-B14F-4D97-AF65-F5344CB8AC3E}">
        <p14:creationId xmlns:p14="http://schemas.microsoft.com/office/powerpoint/2010/main" val="107566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523220"/>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a:t>
            </a:r>
            <a:r>
              <a:rPr lang="es-ES" b="1" i="0" dirty="0">
                <a:solidFill>
                  <a:srgbClr val="000000"/>
                </a:solidFill>
                <a:effectLst/>
                <a:latin typeface="Arial" panose="020B0604020202020204" pitchFamily="34" charset="0"/>
              </a:rPr>
              <a:t>Los métodos para la compresión de imagen sin pérdida </a:t>
            </a:r>
          </a:p>
          <a:p>
            <a:endParaRPr lang="es-CO" dirty="0"/>
          </a:p>
        </p:txBody>
      </p:sp>
      <p:sp>
        <p:nvSpPr>
          <p:cNvPr id="7" name="CuadroTexto 6">
            <a:extLst>
              <a:ext uri="{FF2B5EF4-FFF2-40B4-BE49-F238E27FC236}">
                <a16:creationId xmlns:a16="http://schemas.microsoft.com/office/drawing/2014/main" id="{152BD7F2-880E-4B79-A930-B9F038DC4294}"/>
              </a:ext>
            </a:extLst>
          </p:cNvPr>
          <p:cNvSpPr txBox="1"/>
          <p:nvPr/>
        </p:nvSpPr>
        <p:spPr>
          <a:xfrm>
            <a:off x="182880" y="5162340"/>
            <a:ext cx="6157518" cy="646331"/>
          </a:xfrm>
          <a:prstGeom prst="rect">
            <a:avLst/>
          </a:prstGeom>
          <a:noFill/>
        </p:spPr>
        <p:txBody>
          <a:bodyPr wrap="square">
            <a:spAutoFit/>
          </a:bodyPr>
          <a:lstStyle/>
          <a:p>
            <a:pPr algn="l" fontAlgn="base">
              <a:buFont typeface="Arial" panose="020B0604020202020204" pitchFamily="34" charset="0"/>
              <a:buChar char="•"/>
            </a:pPr>
            <a:r>
              <a:rPr lang="es-CO" sz="900" b="0" i="0" dirty="0">
                <a:solidFill>
                  <a:schemeClr val="tx1"/>
                </a:solidFill>
                <a:effectLst/>
                <a:latin typeface="+mn-lt"/>
              </a:rPr>
              <a:t>RAW, BMP, GIF, y PNG son formatos de imagen sin pérdida.</a:t>
            </a:r>
          </a:p>
          <a:p>
            <a:pPr algn="l" fontAlgn="base">
              <a:buFont typeface="Arial" panose="020B0604020202020204" pitchFamily="34" charset="0"/>
              <a:buChar char="•"/>
            </a:pPr>
            <a:r>
              <a:rPr lang="es-CO" sz="900" b="0" i="0" dirty="0">
                <a:solidFill>
                  <a:schemeClr val="tx1"/>
                </a:solidFill>
                <a:effectLst/>
                <a:latin typeface="+mn-lt"/>
              </a:rPr>
              <a:t>Puede realizar compresiones sin pérdida en su equipo de escritorio usando herramientas como Photoshop, </a:t>
            </a:r>
            <a:r>
              <a:rPr lang="es-CO" sz="900" b="0" i="0" u="none" strike="noStrike" dirty="0" err="1">
                <a:solidFill>
                  <a:schemeClr val="tx1"/>
                </a:solidFill>
                <a:effectLst/>
                <a:latin typeface="+mn-lt"/>
                <a:hlinkClick r:id="rId5">
                  <a:extLst>
                    <a:ext uri="{A12FA001-AC4F-418D-AE19-62706E023703}">
                      <ahyp:hlinkClr xmlns:ahyp="http://schemas.microsoft.com/office/drawing/2018/hyperlinkcolor" val="tx"/>
                    </a:ext>
                  </a:extLst>
                </a:hlinkClick>
              </a:rPr>
              <a:t>FileOptimizer</a:t>
            </a:r>
            <a:r>
              <a:rPr lang="es-CO" sz="900" b="0" i="0" dirty="0">
                <a:solidFill>
                  <a:schemeClr val="tx1"/>
                </a:solidFill>
                <a:effectLst/>
                <a:latin typeface="+mn-lt"/>
              </a:rPr>
              <a:t>, o </a:t>
            </a:r>
            <a:r>
              <a:rPr lang="es-CO" sz="900" b="0" i="0" u="none" strike="noStrike" dirty="0" err="1">
                <a:solidFill>
                  <a:schemeClr val="tx1"/>
                </a:solidFill>
                <a:effectLst/>
                <a:latin typeface="+mn-lt"/>
                <a:hlinkClick r:id="rId6">
                  <a:extLst>
                    <a:ext uri="{A12FA001-AC4F-418D-AE19-62706E023703}">
                      <ahyp:hlinkClr xmlns:ahyp="http://schemas.microsoft.com/office/drawing/2018/hyperlinkcolor" val="tx"/>
                    </a:ext>
                  </a:extLst>
                </a:hlinkClick>
              </a:rPr>
              <a:t>ImageOptim</a:t>
            </a:r>
            <a:r>
              <a:rPr lang="es-CO" sz="900" b="0" i="0" dirty="0">
                <a:solidFill>
                  <a:schemeClr val="tx1"/>
                </a:solidFill>
                <a:effectLst/>
                <a:latin typeface="+mn-lt"/>
              </a:rPr>
              <a:t>.</a:t>
            </a:r>
          </a:p>
          <a:p>
            <a:pPr algn="l" fontAlgn="base">
              <a:buFont typeface="Arial" panose="020B0604020202020204" pitchFamily="34" charset="0"/>
              <a:buChar char="•"/>
            </a:pPr>
            <a:r>
              <a:rPr lang="es-CO" sz="900" b="0" i="0" dirty="0">
                <a:solidFill>
                  <a:schemeClr val="tx1"/>
                </a:solidFill>
                <a:effectLst/>
                <a:latin typeface="+mn-lt"/>
              </a:rPr>
              <a:t>Algunos </a:t>
            </a:r>
            <a:r>
              <a:rPr lang="es-CO" sz="900" b="0" i="0" dirty="0" err="1">
                <a:solidFill>
                  <a:schemeClr val="tx1"/>
                </a:solidFill>
                <a:effectLst/>
                <a:latin typeface="+mn-lt"/>
              </a:rPr>
              <a:t>plugins</a:t>
            </a:r>
            <a:r>
              <a:rPr lang="es-CO" sz="900" b="0" i="0" dirty="0">
                <a:solidFill>
                  <a:schemeClr val="tx1"/>
                </a:solidFill>
                <a:effectLst/>
                <a:latin typeface="+mn-lt"/>
              </a:rPr>
              <a:t> aplicarán </a:t>
            </a:r>
            <a:r>
              <a:rPr lang="es-CO" sz="900" b="0" i="0" u="none" strike="noStrike" dirty="0">
                <a:solidFill>
                  <a:schemeClr val="tx1"/>
                </a:solidFill>
                <a:effectLst/>
                <a:latin typeface="+mn-lt"/>
              </a:rPr>
              <a:t>compresión</a:t>
            </a:r>
            <a:r>
              <a:rPr lang="es-CO" sz="900" b="0" i="0" u="none" strike="noStrike" dirty="0">
                <a:solidFill>
                  <a:schemeClr val="tx1"/>
                </a:solidFill>
                <a:effectLst/>
                <a:latin typeface="+mn-lt"/>
                <a:hlinkClick r:id="rId7">
                  <a:extLst>
                    <a:ext uri="{A12FA001-AC4F-418D-AE19-62706E023703}">
                      <ahyp:hlinkClr xmlns:ahyp="http://schemas.microsoft.com/office/drawing/2018/hyperlinkcolor" val="tx"/>
                    </a:ext>
                  </a:extLst>
                </a:hlinkClick>
              </a:rPr>
              <a:t> </a:t>
            </a:r>
            <a:r>
              <a:rPr lang="es-CO" sz="900" b="0" i="0" u="none" strike="noStrike" dirty="0" err="1">
                <a:solidFill>
                  <a:schemeClr val="tx1"/>
                </a:solidFill>
                <a:effectLst/>
                <a:latin typeface="+mn-lt"/>
                <a:hlinkClick r:id="rId7">
                  <a:extLst>
                    <a:ext uri="{A12FA001-AC4F-418D-AE19-62706E023703}">
                      <ahyp:hlinkClr xmlns:ahyp="http://schemas.microsoft.com/office/drawing/2018/hyperlinkcolor" val="tx"/>
                    </a:ext>
                  </a:extLst>
                </a:hlinkClick>
              </a:rPr>
              <a:t>Gzip</a:t>
            </a:r>
            <a:r>
              <a:rPr lang="es-CO" sz="900" b="0" i="0" dirty="0">
                <a:solidFill>
                  <a:schemeClr val="tx1"/>
                </a:solidFill>
                <a:effectLst/>
                <a:latin typeface="+mn-lt"/>
              </a:rPr>
              <a:t> a las imágenes (las minimizarán).</a:t>
            </a:r>
          </a:p>
        </p:txBody>
      </p:sp>
      <p:sp>
        <p:nvSpPr>
          <p:cNvPr id="4" name="CuadroTexto 3">
            <a:extLst>
              <a:ext uri="{FF2B5EF4-FFF2-40B4-BE49-F238E27FC236}">
                <a16:creationId xmlns:a16="http://schemas.microsoft.com/office/drawing/2014/main" id="{3640020D-8BC5-48B9-8655-88021E460764}"/>
              </a:ext>
            </a:extLst>
          </p:cNvPr>
          <p:cNvSpPr txBox="1"/>
          <p:nvPr/>
        </p:nvSpPr>
        <p:spPr>
          <a:xfrm>
            <a:off x="493380" y="1602087"/>
            <a:ext cx="4481292" cy="307777"/>
          </a:xfrm>
          <a:prstGeom prst="rect">
            <a:avLst/>
          </a:prstGeom>
          <a:noFill/>
        </p:spPr>
        <p:txBody>
          <a:bodyPr wrap="square" rtlCol="0">
            <a:spAutoFit/>
          </a:bodyPr>
          <a:lstStyle/>
          <a:p>
            <a:r>
              <a:rPr lang="es-CO" dirty="0"/>
              <a:t>Bitmap y algoritmo de comprensión RLE</a:t>
            </a:r>
          </a:p>
        </p:txBody>
      </p:sp>
      <p:pic>
        <p:nvPicPr>
          <p:cNvPr id="5" name="Imagen 4">
            <a:extLst>
              <a:ext uri="{FF2B5EF4-FFF2-40B4-BE49-F238E27FC236}">
                <a16:creationId xmlns:a16="http://schemas.microsoft.com/office/drawing/2014/main" id="{FA5E590A-DFD2-40F4-8C88-E3FBE0DBDEA1}"/>
              </a:ext>
            </a:extLst>
          </p:cNvPr>
          <p:cNvPicPr>
            <a:picLocks noChangeAspect="1"/>
          </p:cNvPicPr>
          <p:nvPr/>
        </p:nvPicPr>
        <p:blipFill>
          <a:blip r:embed="rId8"/>
          <a:stretch>
            <a:fillRect/>
          </a:stretch>
        </p:blipFill>
        <p:spPr>
          <a:xfrm>
            <a:off x="340980" y="2617933"/>
            <a:ext cx="152400" cy="152400"/>
          </a:xfrm>
          <a:prstGeom prst="rect">
            <a:avLst/>
          </a:prstGeom>
        </p:spPr>
      </p:pic>
      <p:pic>
        <p:nvPicPr>
          <p:cNvPr id="6" name="Imagen 5">
            <a:extLst>
              <a:ext uri="{FF2B5EF4-FFF2-40B4-BE49-F238E27FC236}">
                <a16:creationId xmlns:a16="http://schemas.microsoft.com/office/drawing/2014/main" id="{D75BB186-0B74-4F2C-A6A7-045124EE76C7}"/>
              </a:ext>
            </a:extLst>
          </p:cNvPr>
          <p:cNvPicPr>
            <a:picLocks noChangeAspect="1"/>
          </p:cNvPicPr>
          <p:nvPr/>
        </p:nvPicPr>
        <p:blipFill>
          <a:blip r:embed="rId9"/>
          <a:stretch>
            <a:fillRect/>
          </a:stretch>
        </p:blipFill>
        <p:spPr>
          <a:xfrm>
            <a:off x="1082179" y="2551962"/>
            <a:ext cx="2320655" cy="2280225"/>
          </a:xfrm>
          <a:prstGeom prst="rect">
            <a:avLst/>
          </a:prstGeom>
        </p:spPr>
      </p:pic>
      <p:sp>
        <p:nvSpPr>
          <p:cNvPr id="12" name="CuadroTexto 11">
            <a:extLst>
              <a:ext uri="{FF2B5EF4-FFF2-40B4-BE49-F238E27FC236}">
                <a16:creationId xmlns:a16="http://schemas.microsoft.com/office/drawing/2014/main" id="{5E29FCD2-9401-4A66-B0CE-F480757F67BE}"/>
              </a:ext>
            </a:extLst>
          </p:cNvPr>
          <p:cNvSpPr txBox="1"/>
          <p:nvPr/>
        </p:nvSpPr>
        <p:spPr>
          <a:xfrm>
            <a:off x="3744566" y="1997515"/>
            <a:ext cx="3393347" cy="1015663"/>
          </a:xfrm>
          <a:prstGeom prst="rect">
            <a:avLst/>
          </a:prstGeom>
          <a:noFill/>
        </p:spPr>
        <p:txBody>
          <a:bodyPr wrap="square">
            <a:spAutoFit/>
          </a:bodyPr>
          <a:lstStyle/>
          <a:p>
            <a:pPr algn="just"/>
            <a:r>
              <a:rPr lang="es-CO" sz="1200" b="0" i="0" dirty="0">
                <a:solidFill>
                  <a:srgbClr val="21242C"/>
                </a:solidFill>
                <a:effectLst/>
                <a:latin typeface="+mn-lt"/>
              </a:rPr>
              <a:t>El icono de corazón consta de solo dos colores, rojo y blanco, así que una computadora puede representarlo en binario con un mapeo de píxeles rojos a 1, y píxeles blancos a 0.</a:t>
            </a:r>
            <a:endParaRPr lang="es-CO" sz="1200" dirty="0">
              <a:latin typeface="+mn-lt"/>
            </a:endParaRPr>
          </a:p>
        </p:txBody>
      </p:sp>
      <p:sp>
        <p:nvSpPr>
          <p:cNvPr id="14" name="CuadroTexto 13">
            <a:extLst>
              <a:ext uri="{FF2B5EF4-FFF2-40B4-BE49-F238E27FC236}">
                <a16:creationId xmlns:a16="http://schemas.microsoft.com/office/drawing/2014/main" id="{8886D7DC-C340-43FC-A14B-B40E5B2B5832}"/>
              </a:ext>
            </a:extLst>
          </p:cNvPr>
          <p:cNvSpPr txBox="1"/>
          <p:nvPr/>
        </p:nvSpPr>
        <p:spPr>
          <a:xfrm>
            <a:off x="3815716" y="3013178"/>
            <a:ext cx="3582099" cy="1938992"/>
          </a:xfrm>
          <a:prstGeom prst="rect">
            <a:avLst/>
          </a:prstGeom>
          <a:noFill/>
        </p:spPr>
        <p:txBody>
          <a:bodyPr wrap="square">
            <a:spAutoFit/>
          </a:bodyPr>
          <a:lstStyle/>
          <a:p>
            <a:r>
              <a:rPr lang="es-CO" sz="800" dirty="0"/>
              <a:t>1,100,000,110,000</a:t>
            </a:r>
          </a:p>
          <a:p>
            <a:r>
              <a:rPr lang="es-CO" sz="800" dirty="0"/>
              <a:t>11,110,001,111,000</a:t>
            </a:r>
          </a:p>
          <a:p>
            <a:r>
              <a:rPr lang="es-CO" sz="800" dirty="0"/>
              <a:t>111,111,011,111,000</a:t>
            </a:r>
          </a:p>
          <a:p>
            <a:r>
              <a:rPr lang="es-CO" sz="800" dirty="0"/>
              <a:t>1,111,111,111,110,000</a:t>
            </a:r>
          </a:p>
          <a:p>
            <a:r>
              <a:rPr lang="es-CO" sz="800" dirty="0"/>
              <a:t>1,111,111,111,110,000</a:t>
            </a:r>
          </a:p>
          <a:p>
            <a:r>
              <a:rPr lang="es-CO" sz="800" dirty="0"/>
              <a:t>1,111,111,111,110,000</a:t>
            </a:r>
          </a:p>
          <a:p>
            <a:r>
              <a:rPr lang="es-CO" sz="800" dirty="0"/>
              <a:t>1,111,111,111,110,000</a:t>
            </a:r>
          </a:p>
          <a:p>
            <a:r>
              <a:rPr lang="es-CO" sz="800" dirty="0"/>
              <a:t>1,111,111,111,110,000</a:t>
            </a:r>
          </a:p>
          <a:p>
            <a:r>
              <a:rPr lang="es-CO" sz="800" dirty="0"/>
              <a:t>111,111,111,111,000</a:t>
            </a:r>
          </a:p>
          <a:p>
            <a:r>
              <a:rPr lang="es-CO" sz="800" dirty="0"/>
              <a:t>11,111,111,111,000</a:t>
            </a:r>
          </a:p>
          <a:p>
            <a:r>
              <a:rPr lang="es-CO" sz="800" dirty="0"/>
              <a:t>1,111,111,110,000</a:t>
            </a:r>
          </a:p>
          <a:p>
            <a:r>
              <a:rPr lang="es-CO" sz="800" dirty="0"/>
              <a:t>111,111,100,000</a:t>
            </a:r>
          </a:p>
          <a:p>
            <a:r>
              <a:rPr lang="es-CO" sz="800" dirty="0"/>
              <a:t>11,111,000,000</a:t>
            </a:r>
          </a:p>
          <a:p>
            <a:r>
              <a:rPr lang="es-CO" sz="800" dirty="0"/>
              <a:t>1,110,000,000</a:t>
            </a:r>
          </a:p>
          <a:p>
            <a:r>
              <a:rPr lang="es-CO" sz="800" dirty="0"/>
              <a:t>100,000,000</a:t>
            </a:r>
          </a:p>
        </p:txBody>
      </p:sp>
      <p:sp>
        <p:nvSpPr>
          <p:cNvPr id="10" name="CuadroTexto 9">
            <a:extLst>
              <a:ext uri="{FF2B5EF4-FFF2-40B4-BE49-F238E27FC236}">
                <a16:creationId xmlns:a16="http://schemas.microsoft.com/office/drawing/2014/main" id="{BF1F3C54-8723-40E9-B7D5-C407BC274D40}"/>
              </a:ext>
            </a:extLst>
          </p:cNvPr>
          <p:cNvSpPr txBox="1"/>
          <p:nvPr/>
        </p:nvSpPr>
        <p:spPr>
          <a:xfrm>
            <a:off x="9037097" y="1542346"/>
            <a:ext cx="2171494" cy="523220"/>
          </a:xfrm>
          <a:prstGeom prst="rect">
            <a:avLst/>
          </a:prstGeom>
          <a:noFill/>
        </p:spPr>
        <p:txBody>
          <a:bodyPr wrap="square" rtlCol="0">
            <a:spAutoFit/>
          </a:bodyPr>
          <a:lstStyle/>
          <a:p>
            <a:r>
              <a:rPr lang="es-CO" dirty="0"/>
              <a:t>Algoritmo de comprensión RLE</a:t>
            </a:r>
          </a:p>
        </p:txBody>
      </p:sp>
      <p:sp>
        <p:nvSpPr>
          <p:cNvPr id="17" name="CuadroTexto 16">
            <a:extLst>
              <a:ext uri="{FF2B5EF4-FFF2-40B4-BE49-F238E27FC236}">
                <a16:creationId xmlns:a16="http://schemas.microsoft.com/office/drawing/2014/main" id="{13063218-6FDE-4631-8D06-C4699656C45A}"/>
              </a:ext>
            </a:extLst>
          </p:cNvPr>
          <p:cNvSpPr txBox="1"/>
          <p:nvPr/>
        </p:nvSpPr>
        <p:spPr>
          <a:xfrm>
            <a:off x="7973625" y="2166804"/>
            <a:ext cx="4087119" cy="1938992"/>
          </a:xfrm>
          <a:prstGeom prst="rect">
            <a:avLst/>
          </a:prstGeom>
          <a:noFill/>
        </p:spPr>
        <p:txBody>
          <a:bodyPr wrap="square">
            <a:spAutoFit/>
          </a:bodyPr>
          <a:lstStyle/>
          <a:p>
            <a:pPr algn="just"/>
            <a:r>
              <a:rPr lang="es-CO" sz="1200" dirty="0"/>
              <a:t>En la codificación por longitud de secuencias, la computadora reemplaza cada renglón con números que dicen cuántos píxeles consecutivos son del mismo color, siempre empezando por el número de píxeles blancos.</a:t>
            </a:r>
          </a:p>
          <a:p>
            <a:pPr algn="just"/>
            <a:r>
              <a:rPr lang="es-CO" sz="1200" dirty="0"/>
              <a:t>Por ejemplo, el primer renglón tiene 3 píxeles blancos, 2 píxeles rojos, 5 píxeles blancos, 2 píxeles rojos, luego 4 píxeles blancos:</a:t>
            </a:r>
          </a:p>
          <a:p>
            <a:pPr algn="just"/>
            <a:r>
              <a:rPr lang="es-CO" sz="1200" dirty="0"/>
              <a:t>1,100,000,110,000</a:t>
            </a:r>
          </a:p>
          <a:p>
            <a:pPr algn="just"/>
            <a:r>
              <a:rPr lang="es-CO" sz="1200" dirty="0"/>
              <a:t>Esto se representa así:</a:t>
            </a:r>
          </a:p>
          <a:p>
            <a:pPr algn="just"/>
            <a:r>
              <a:rPr lang="es-CO" sz="1200" dirty="0"/>
              <a:t>3,2,5,2,4.</a:t>
            </a:r>
          </a:p>
        </p:txBody>
      </p:sp>
      <p:sp>
        <p:nvSpPr>
          <p:cNvPr id="19" name="CuadroTexto 18">
            <a:extLst>
              <a:ext uri="{FF2B5EF4-FFF2-40B4-BE49-F238E27FC236}">
                <a16:creationId xmlns:a16="http://schemas.microsoft.com/office/drawing/2014/main" id="{00E785C2-33E6-4A64-8F65-DF1AB2171F06}"/>
              </a:ext>
            </a:extLst>
          </p:cNvPr>
          <p:cNvSpPr txBox="1"/>
          <p:nvPr/>
        </p:nvSpPr>
        <p:spPr>
          <a:xfrm>
            <a:off x="5441239" y="3167442"/>
            <a:ext cx="2746643" cy="830997"/>
          </a:xfrm>
          <a:prstGeom prst="rect">
            <a:avLst/>
          </a:prstGeom>
          <a:noFill/>
        </p:spPr>
        <p:txBody>
          <a:bodyPr wrap="square">
            <a:spAutoFit/>
          </a:bodyPr>
          <a:lstStyle/>
          <a:p>
            <a:r>
              <a:rPr lang="es-CO" sz="1200" b="0" i="0" dirty="0">
                <a:solidFill>
                  <a:srgbClr val="21242C"/>
                </a:solidFill>
                <a:effectLst/>
                <a:latin typeface="+mn-lt"/>
              </a:rPr>
              <a:t>La codificación RLE puede ahorrarnos espacio al almacenar imágenes simples, pero ¿</a:t>
            </a:r>
            <a:r>
              <a:rPr lang="es-CO" sz="1200" b="0" i="1" dirty="0">
                <a:solidFill>
                  <a:srgbClr val="21242C"/>
                </a:solidFill>
                <a:effectLst/>
                <a:latin typeface="+mn-lt"/>
              </a:rPr>
              <a:t>cuánto</a:t>
            </a:r>
            <a:r>
              <a:rPr lang="es-CO" sz="1200" b="0" i="0" dirty="0">
                <a:solidFill>
                  <a:srgbClr val="21242C"/>
                </a:solidFill>
                <a:effectLst/>
                <a:latin typeface="+mn-lt"/>
              </a:rPr>
              <a:t> espacio?</a:t>
            </a:r>
            <a:endParaRPr lang="es-CO" sz="1200" dirty="0">
              <a:latin typeface="+mn-lt"/>
            </a:endParaRPr>
          </a:p>
        </p:txBody>
      </p:sp>
      <p:pic>
        <p:nvPicPr>
          <p:cNvPr id="16" name="Imagen 15">
            <a:extLst>
              <a:ext uri="{FF2B5EF4-FFF2-40B4-BE49-F238E27FC236}">
                <a16:creationId xmlns:a16="http://schemas.microsoft.com/office/drawing/2014/main" id="{C3DC1D45-836A-457F-A5E8-E66BFB5D6F38}"/>
              </a:ext>
            </a:extLst>
          </p:cNvPr>
          <p:cNvPicPr>
            <a:picLocks noChangeAspect="1"/>
          </p:cNvPicPr>
          <p:nvPr/>
        </p:nvPicPr>
        <p:blipFill>
          <a:blip r:embed="rId10"/>
          <a:stretch>
            <a:fillRect/>
          </a:stretch>
        </p:blipFill>
        <p:spPr>
          <a:xfrm>
            <a:off x="5465479" y="4081850"/>
            <a:ext cx="2722403" cy="1218693"/>
          </a:xfrm>
          <a:prstGeom prst="rect">
            <a:avLst/>
          </a:prstGeom>
        </p:spPr>
      </p:pic>
      <p:sp>
        <p:nvSpPr>
          <p:cNvPr id="24" name="CuadroTexto 23">
            <a:extLst>
              <a:ext uri="{FF2B5EF4-FFF2-40B4-BE49-F238E27FC236}">
                <a16:creationId xmlns:a16="http://schemas.microsoft.com/office/drawing/2014/main" id="{67B0D3AC-EEAA-4933-9404-9F22166EE439}"/>
              </a:ext>
            </a:extLst>
          </p:cNvPr>
          <p:cNvSpPr txBox="1"/>
          <p:nvPr/>
        </p:nvSpPr>
        <p:spPr>
          <a:xfrm>
            <a:off x="5465479" y="5329386"/>
            <a:ext cx="2978091" cy="646331"/>
          </a:xfrm>
          <a:prstGeom prst="rect">
            <a:avLst/>
          </a:prstGeom>
          <a:noFill/>
        </p:spPr>
        <p:txBody>
          <a:bodyPr wrap="square">
            <a:spAutoFit/>
          </a:bodyPr>
          <a:lstStyle/>
          <a:p>
            <a:r>
              <a:rPr lang="es-CO" sz="1200" b="0" i="0" dirty="0">
                <a:solidFill>
                  <a:srgbClr val="21242C"/>
                </a:solidFill>
                <a:effectLst/>
                <a:latin typeface="+mn-lt"/>
                <a:ea typeface="UD Digi Kyokasho NK-B" panose="020B0400000000000000" pitchFamily="18" charset="-128"/>
              </a:rPr>
              <a:t>Ahorramos mucho más espacio a medida que el tamaño aumenta ya que las secuencias son mucho más largas.</a:t>
            </a:r>
            <a:endParaRPr lang="es-CO" sz="1200" dirty="0">
              <a:latin typeface="+mn-lt"/>
              <a:ea typeface="UD Digi Kyokasho NK-B" panose="020B0400000000000000" pitchFamily="18" charset="-128"/>
            </a:endParaRPr>
          </a:p>
        </p:txBody>
      </p:sp>
      <p:sp>
        <p:nvSpPr>
          <p:cNvPr id="21" name="Flecha: a la derecha 20">
            <a:extLst>
              <a:ext uri="{FF2B5EF4-FFF2-40B4-BE49-F238E27FC236}">
                <a16:creationId xmlns:a16="http://schemas.microsoft.com/office/drawing/2014/main" id="{886D4F99-FE4E-4F70-A812-FCC708D87532}"/>
              </a:ext>
            </a:extLst>
          </p:cNvPr>
          <p:cNvSpPr/>
          <p:nvPr/>
        </p:nvSpPr>
        <p:spPr>
          <a:xfrm>
            <a:off x="8296712" y="4691196"/>
            <a:ext cx="293615" cy="14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3F27749F-A501-49F9-BBC6-52AA7A4C5F9D}"/>
              </a:ext>
            </a:extLst>
          </p:cNvPr>
          <p:cNvSpPr txBox="1"/>
          <p:nvPr/>
        </p:nvSpPr>
        <p:spPr>
          <a:xfrm>
            <a:off x="8685433" y="4524101"/>
            <a:ext cx="3277939" cy="646331"/>
          </a:xfrm>
          <a:prstGeom prst="rect">
            <a:avLst/>
          </a:prstGeom>
          <a:noFill/>
        </p:spPr>
        <p:txBody>
          <a:bodyPr wrap="square">
            <a:spAutoFit/>
          </a:bodyPr>
          <a:lstStyle/>
          <a:p>
            <a:r>
              <a:rPr lang="es-CO" sz="1200" b="0" i="0" dirty="0">
                <a:solidFill>
                  <a:srgbClr val="21242C"/>
                </a:solidFill>
                <a:effectLst/>
                <a:latin typeface="+mn-lt"/>
              </a:rPr>
              <a:t>codificar con RLE mapas de bits en blanco y negro. Esta tabla resume los resultados en tres iconos de corazón de tamaño creciente.</a:t>
            </a:r>
            <a:endParaRPr lang="es-CO" sz="1200" dirty="0">
              <a:latin typeface="+mn-lt"/>
            </a:endParaRPr>
          </a:p>
        </p:txBody>
      </p:sp>
    </p:spTree>
    <p:extLst>
      <p:ext uri="{BB962C8B-B14F-4D97-AF65-F5344CB8AC3E}">
        <p14:creationId xmlns:p14="http://schemas.microsoft.com/office/powerpoint/2010/main" val="49249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16" name="Google Shape;216;p2"/>
          <p:cNvPicPr preferRelativeResize="0"/>
          <p:nvPr/>
        </p:nvPicPr>
        <p:blipFill rotWithShape="1">
          <a:blip r:embed="rId3">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307777"/>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a:t>
            </a:r>
            <a:r>
              <a:rPr lang="es-ES" b="1" i="0" dirty="0">
                <a:solidFill>
                  <a:srgbClr val="000000"/>
                </a:solidFill>
                <a:effectLst/>
                <a:latin typeface="Arial" panose="020B0604020202020204" pitchFamily="34" charset="0"/>
              </a:rPr>
              <a:t>Los métodos para la compresión de imagen con perdida</a:t>
            </a:r>
            <a:endParaRPr lang="es-CO" dirty="0"/>
          </a:p>
        </p:txBody>
      </p:sp>
      <p:sp>
        <p:nvSpPr>
          <p:cNvPr id="3" name="CuadroTexto 2">
            <a:extLst>
              <a:ext uri="{FF2B5EF4-FFF2-40B4-BE49-F238E27FC236}">
                <a16:creationId xmlns:a16="http://schemas.microsoft.com/office/drawing/2014/main" id="{407DB824-0E4A-48A7-AD4E-CEEF56DCDC01}"/>
              </a:ext>
            </a:extLst>
          </p:cNvPr>
          <p:cNvSpPr txBox="1"/>
          <p:nvPr/>
        </p:nvSpPr>
        <p:spPr>
          <a:xfrm>
            <a:off x="0" y="2352479"/>
            <a:ext cx="2785145" cy="1569660"/>
          </a:xfrm>
          <a:prstGeom prst="rect">
            <a:avLst/>
          </a:prstGeom>
          <a:noFill/>
        </p:spPr>
        <p:txBody>
          <a:bodyPr wrap="square" rtlCol="0">
            <a:spAutoFit/>
          </a:bodyPr>
          <a:lstStyle/>
          <a:p>
            <a:pPr algn="just"/>
            <a:r>
              <a:rPr lang="es-CO" sz="1200" dirty="0">
                <a:solidFill>
                  <a:schemeClr val="tx1"/>
                </a:solidFill>
                <a:latin typeface="+mn-lt"/>
              </a:rPr>
              <a:t>Volvamos al ejemplo del gato.</a:t>
            </a:r>
          </a:p>
          <a:p>
            <a:pPr algn="just"/>
            <a:r>
              <a:rPr lang="es-CO" sz="1200" dirty="0">
                <a:solidFill>
                  <a:schemeClr val="tx1"/>
                </a:solidFill>
                <a:latin typeface="+mn-lt"/>
              </a:rPr>
              <a:t>El submuestreo cromático consiste en </a:t>
            </a:r>
            <a:r>
              <a:rPr lang="es-CO" sz="1200" b="0" i="0" dirty="0">
                <a:solidFill>
                  <a:schemeClr val="tx1"/>
                </a:solidFill>
                <a:effectLst/>
                <a:latin typeface="+mn-lt"/>
              </a:rPr>
              <a:t>mantener el brillo al tiempo que reduce la cantidad de información de color.</a:t>
            </a:r>
          </a:p>
          <a:p>
            <a:pPr algn="just"/>
            <a:r>
              <a:rPr lang="es-CO" sz="1200" b="0" i="0" dirty="0">
                <a:solidFill>
                  <a:schemeClr val="tx1"/>
                </a:solidFill>
                <a:effectLst/>
                <a:latin typeface="+mn-lt"/>
                <a:ea typeface="UD Digi Kyokasho NK-B" panose="02020700000000000000" pitchFamily="18" charset="-128"/>
              </a:rPr>
              <a:t>El primer paso es separar la información de brillo de la cromática (color).</a:t>
            </a:r>
            <a:endParaRPr lang="es-CO" sz="1200" dirty="0">
              <a:solidFill>
                <a:schemeClr val="tx1"/>
              </a:solidFill>
              <a:latin typeface="+mn-lt"/>
              <a:ea typeface="UD Digi Kyokasho NK-B" panose="02020700000000000000" pitchFamily="18" charset="-128"/>
            </a:endParaRPr>
          </a:p>
        </p:txBody>
      </p:sp>
      <p:sp>
        <p:nvSpPr>
          <p:cNvPr id="8" name="CuadroTexto 7">
            <a:extLst>
              <a:ext uri="{FF2B5EF4-FFF2-40B4-BE49-F238E27FC236}">
                <a16:creationId xmlns:a16="http://schemas.microsoft.com/office/drawing/2014/main" id="{89DC5196-961E-43C5-9F67-94910D177F1E}"/>
              </a:ext>
            </a:extLst>
          </p:cNvPr>
          <p:cNvSpPr txBox="1"/>
          <p:nvPr/>
        </p:nvSpPr>
        <p:spPr>
          <a:xfrm>
            <a:off x="182880" y="1962361"/>
            <a:ext cx="6157518" cy="276999"/>
          </a:xfrm>
          <a:prstGeom prst="rect">
            <a:avLst/>
          </a:prstGeom>
          <a:noFill/>
        </p:spPr>
        <p:txBody>
          <a:bodyPr wrap="square">
            <a:spAutoFit/>
          </a:bodyPr>
          <a:lstStyle/>
          <a:p>
            <a:r>
              <a:rPr lang="es-CO" sz="1200" b="1" dirty="0">
                <a:solidFill>
                  <a:schemeClr val="tx1"/>
                </a:solidFill>
                <a:latin typeface="+mj-lt"/>
              </a:rPr>
              <a:t>S</a:t>
            </a:r>
            <a:r>
              <a:rPr lang="es-CO" sz="1200" b="1" i="0" dirty="0">
                <a:solidFill>
                  <a:schemeClr val="tx1"/>
                </a:solidFill>
                <a:effectLst/>
                <a:latin typeface="+mj-lt"/>
              </a:rPr>
              <a:t>ubmuestreo cromático</a:t>
            </a:r>
            <a:endParaRPr lang="es-CO" sz="1200" b="1" dirty="0">
              <a:solidFill>
                <a:schemeClr val="tx1"/>
              </a:solidFill>
              <a:latin typeface="+mj-lt"/>
            </a:endParaRPr>
          </a:p>
        </p:txBody>
      </p:sp>
      <p:pic>
        <p:nvPicPr>
          <p:cNvPr id="5" name="Imagen 4">
            <a:extLst>
              <a:ext uri="{FF2B5EF4-FFF2-40B4-BE49-F238E27FC236}">
                <a16:creationId xmlns:a16="http://schemas.microsoft.com/office/drawing/2014/main" id="{4AAD491E-7151-4D94-8750-AFBDBAD7606B}"/>
              </a:ext>
            </a:extLst>
          </p:cNvPr>
          <p:cNvPicPr>
            <a:picLocks noChangeAspect="1"/>
          </p:cNvPicPr>
          <p:nvPr/>
        </p:nvPicPr>
        <p:blipFill>
          <a:blip r:embed="rId4"/>
          <a:stretch>
            <a:fillRect/>
          </a:stretch>
        </p:blipFill>
        <p:spPr>
          <a:xfrm>
            <a:off x="2850579" y="2454259"/>
            <a:ext cx="1819572" cy="1366100"/>
          </a:xfrm>
          <a:prstGeom prst="rect">
            <a:avLst/>
          </a:prstGeom>
        </p:spPr>
      </p:pic>
      <p:sp>
        <p:nvSpPr>
          <p:cNvPr id="6" name="CuadroTexto 5">
            <a:extLst>
              <a:ext uri="{FF2B5EF4-FFF2-40B4-BE49-F238E27FC236}">
                <a16:creationId xmlns:a16="http://schemas.microsoft.com/office/drawing/2014/main" id="{C01515BD-48BD-4E84-9985-2FD777A1A4FC}"/>
              </a:ext>
            </a:extLst>
          </p:cNvPr>
          <p:cNvSpPr txBox="1"/>
          <p:nvPr/>
        </p:nvSpPr>
        <p:spPr>
          <a:xfrm>
            <a:off x="2808012" y="3791489"/>
            <a:ext cx="2105636" cy="400110"/>
          </a:xfrm>
          <a:prstGeom prst="rect">
            <a:avLst/>
          </a:prstGeom>
          <a:noFill/>
        </p:spPr>
        <p:txBody>
          <a:bodyPr wrap="square" rtlCol="0">
            <a:spAutoFit/>
          </a:bodyPr>
          <a:lstStyle/>
          <a:p>
            <a:r>
              <a:rPr lang="es-CO" sz="1000" dirty="0">
                <a:solidFill>
                  <a:schemeClr val="tx1"/>
                </a:solidFill>
              </a:rPr>
              <a:t>Versión de la foto con brillo solamente</a:t>
            </a:r>
          </a:p>
        </p:txBody>
      </p:sp>
      <p:sp>
        <p:nvSpPr>
          <p:cNvPr id="7" name="Flecha: hacia arriba 6">
            <a:extLst>
              <a:ext uri="{FF2B5EF4-FFF2-40B4-BE49-F238E27FC236}">
                <a16:creationId xmlns:a16="http://schemas.microsoft.com/office/drawing/2014/main" id="{DC72B33F-A089-4726-A97B-4D8CBB44D94E}"/>
              </a:ext>
            </a:extLst>
          </p:cNvPr>
          <p:cNvSpPr/>
          <p:nvPr/>
        </p:nvSpPr>
        <p:spPr>
          <a:xfrm flipH="1">
            <a:off x="4530055" y="4018750"/>
            <a:ext cx="50334" cy="642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BBCFE555-1ADD-4136-B2B8-5B7219622BD6}"/>
              </a:ext>
            </a:extLst>
          </p:cNvPr>
          <p:cNvPicPr>
            <a:picLocks noChangeAspect="1"/>
          </p:cNvPicPr>
          <p:nvPr/>
        </p:nvPicPr>
        <p:blipFill>
          <a:blip r:embed="rId5"/>
          <a:stretch>
            <a:fillRect/>
          </a:stretch>
        </p:blipFill>
        <p:spPr>
          <a:xfrm>
            <a:off x="2850579" y="4179571"/>
            <a:ext cx="1821467" cy="1366100"/>
          </a:xfrm>
          <a:prstGeom prst="rect">
            <a:avLst/>
          </a:prstGeom>
        </p:spPr>
      </p:pic>
      <p:sp>
        <p:nvSpPr>
          <p:cNvPr id="13" name="CuadroTexto 12">
            <a:extLst>
              <a:ext uri="{FF2B5EF4-FFF2-40B4-BE49-F238E27FC236}">
                <a16:creationId xmlns:a16="http://schemas.microsoft.com/office/drawing/2014/main" id="{9575318C-82A6-4F7C-BFBC-2B2A1A08DAA7}"/>
              </a:ext>
            </a:extLst>
          </p:cNvPr>
          <p:cNvSpPr txBox="1"/>
          <p:nvPr/>
        </p:nvSpPr>
        <p:spPr>
          <a:xfrm>
            <a:off x="2785145" y="5514349"/>
            <a:ext cx="2105636" cy="246221"/>
          </a:xfrm>
          <a:prstGeom prst="rect">
            <a:avLst/>
          </a:prstGeom>
          <a:noFill/>
        </p:spPr>
        <p:txBody>
          <a:bodyPr wrap="square" rtlCol="0">
            <a:spAutoFit/>
          </a:bodyPr>
          <a:lstStyle/>
          <a:p>
            <a:r>
              <a:rPr lang="es-CO" sz="1000" dirty="0">
                <a:solidFill>
                  <a:schemeClr val="tx1"/>
                </a:solidFill>
              </a:rPr>
              <a:t>Versión de la foto cromática</a:t>
            </a:r>
          </a:p>
        </p:txBody>
      </p:sp>
      <p:sp>
        <p:nvSpPr>
          <p:cNvPr id="14" name="Flecha: hacia arriba 13">
            <a:extLst>
              <a:ext uri="{FF2B5EF4-FFF2-40B4-BE49-F238E27FC236}">
                <a16:creationId xmlns:a16="http://schemas.microsoft.com/office/drawing/2014/main" id="{52AB9729-B1E8-4B27-8359-C63C47B02328}"/>
              </a:ext>
            </a:extLst>
          </p:cNvPr>
          <p:cNvSpPr/>
          <p:nvPr/>
        </p:nvSpPr>
        <p:spPr>
          <a:xfrm flipH="1">
            <a:off x="4563299" y="5615223"/>
            <a:ext cx="50334" cy="642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 la derecha 9">
            <a:extLst>
              <a:ext uri="{FF2B5EF4-FFF2-40B4-BE49-F238E27FC236}">
                <a16:creationId xmlns:a16="http://schemas.microsoft.com/office/drawing/2014/main" id="{34A4F331-0BD7-4C5E-ADF3-31C6A8ECDA31}"/>
              </a:ext>
            </a:extLst>
          </p:cNvPr>
          <p:cNvSpPr/>
          <p:nvPr/>
        </p:nvSpPr>
        <p:spPr>
          <a:xfrm>
            <a:off x="2340528" y="4697835"/>
            <a:ext cx="352338" cy="117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B6B5C92D-8589-4C0E-85D7-50DFAD46C41E}"/>
              </a:ext>
            </a:extLst>
          </p:cNvPr>
          <p:cNvSpPr txBox="1"/>
          <p:nvPr/>
        </p:nvSpPr>
        <p:spPr>
          <a:xfrm>
            <a:off x="117446" y="4215116"/>
            <a:ext cx="2105636" cy="1200329"/>
          </a:xfrm>
          <a:prstGeom prst="rect">
            <a:avLst/>
          </a:prstGeom>
          <a:noFill/>
        </p:spPr>
        <p:txBody>
          <a:bodyPr wrap="square" rtlCol="0">
            <a:spAutoFit/>
          </a:bodyPr>
          <a:lstStyle/>
          <a:p>
            <a:pPr algn="just"/>
            <a:r>
              <a:rPr lang="es-CO" sz="1200" dirty="0"/>
              <a:t>Solo resalta el sombrero y los ojos del gato, el solo hecho de que el gato sea de color blanco y negro ahorra la mitad del espacio en la imagen aproximadamente.</a:t>
            </a:r>
          </a:p>
        </p:txBody>
      </p:sp>
      <p:pic>
        <p:nvPicPr>
          <p:cNvPr id="1026" name="Picture 2">
            <a:extLst>
              <a:ext uri="{FF2B5EF4-FFF2-40B4-BE49-F238E27FC236}">
                <a16:creationId xmlns:a16="http://schemas.microsoft.com/office/drawing/2014/main" id="{890E53E5-B1DD-4C47-9058-94C4E4AE5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697" y="2668378"/>
            <a:ext cx="3346906" cy="833196"/>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7D8899C8-4440-441B-AB7D-A759D0A68CB9}"/>
              </a:ext>
            </a:extLst>
          </p:cNvPr>
          <p:cNvSpPr txBox="1"/>
          <p:nvPr/>
        </p:nvSpPr>
        <p:spPr>
          <a:xfrm>
            <a:off x="5503479" y="2360147"/>
            <a:ext cx="3346906" cy="246221"/>
          </a:xfrm>
          <a:prstGeom prst="rect">
            <a:avLst/>
          </a:prstGeom>
          <a:noFill/>
        </p:spPr>
        <p:txBody>
          <a:bodyPr wrap="square" rtlCol="0">
            <a:spAutoFit/>
          </a:bodyPr>
          <a:lstStyle/>
          <a:p>
            <a:r>
              <a:rPr lang="es-CO" sz="1000" dirty="0">
                <a:solidFill>
                  <a:schemeClr val="tx1"/>
                </a:solidFill>
              </a:rPr>
              <a:t>Bloque cromático de 8x2 del ojo izquierdo:</a:t>
            </a:r>
          </a:p>
        </p:txBody>
      </p:sp>
      <p:sp>
        <p:nvSpPr>
          <p:cNvPr id="12" name="CuadroTexto 11">
            <a:extLst>
              <a:ext uri="{FF2B5EF4-FFF2-40B4-BE49-F238E27FC236}">
                <a16:creationId xmlns:a16="http://schemas.microsoft.com/office/drawing/2014/main" id="{6C251F98-E50D-4274-BA79-5A06F174B3D6}"/>
              </a:ext>
            </a:extLst>
          </p:cNvPr>
          <p:cNvSpPr txBox="1"/>
          <p:nvPr/>
        </p:nvSpPr>
        <p:spPr>
          <a:xfrm>
            <a:off x="5503479" y="3536268"/>
            <a:ext cx="3078458" cy="830997"/>
          </a:xfrm>
          <a:prstGeom prst="rect">
            <a:avLst/>
          </a:prstGeom>
          <a:noFill/>
        </p:spPr>
        <p:txBody>
          <a:bodyPr wrap="square" rtlCol="0">
            <a:spAutoFit/>
          </a:bodyPr>
          <a:lstStyle/>
          <a:p>
            <a:pPr algn="just"/>
            <a:r>
              <a:rPr lang="es-CO" sz="1200" dirty="0"/>
              <a:t>Cada uno de los cuadros representa un pixel, sus valores cromáticos son ligeramente diferentes, así que son 16 en total.</a:t>
            </a:r>
          </a:p>
        </p:txBody>
      </p:sp>
      <p:pic>
        <p:nvPicPr>
          <p:cNvPr id="15" name="Imagen 14">
            <a:extLst>
              <a:ext uri="{FF2B5EF4-FFF2-40B4-BE49-F238E27FC236}">
                <a16:creationId xmlns:a16="http://schemas.microsoft.com/office/drawing/2014/main" id="{A2E65AA6-133D-4258-9334-54ADD2327FC8}"/>
              </a:ext>
            </a:extLst>
          </p:cNvPr>
          <p:cNvPicPr>
            <a:picLocks noChangeAspect="1"/>
          </p:cNvPicPr>
          <p:nvPr/>
        </p:nvPicPr>
        <p:blipFill>
          <a:blip r:embed="rId7"/>
          <a:stretch>
            <a:fillRect/>
          </a:stretch>
        </p:blipFill>
        <p:spPr>
          <a:xfrm>
            <a:off x="8749717" y="2668378"/>
            <a:ext cx="3351613" cy="833196"/>
          </a:xfrm>
          <a:prstGeom prst="rect">
            <a:avLst/>
          </a:prstGeom>
        </p:spPr>
      </p:pic>
      <p:sp>
        <p:nvSpPr>
          <p:cNvPr id="22" name="CuadroTexto 21">
            <a:extLst>
              <a:ext uri="{FF2B5EF4-FFF2-40B4-BE49-F238E27FC236}">
                <a16:creationId xmlns:a16="http://schemas.microsoft.com/office/drawing/2014/main" id="{73150F28-D217-4189-AE81-C996C6D7CF17}"/>
              </a:ext>
            </a:extLst>
          </p:cNvPr>
          <p:cNvSpPr txBox="1"/>
          <p:nvPr/>
        </p:nvSpPr>
        <p:spPr>
          <a:xfrm>
            <a:off x="8850385" y="2360147"/>
            <a:ext cx="3346906" cy="246221"/>
          </a:xfrm>
          <a:prstGeom prst="rect">
            <a:avLst/>
          </a:prstGeom>
          <a:noFill/>
        </p:spPr>
        <p:txBody>
          <a:bodyPr wrap="square" rtlCol="0">
            <a:spAutoFit/>
          </a:bodyPr>
          <a:lstStyle/>
          <a:p>
            <a:r>
              <a:rPr lang="es-CO" sz="1000" dirty="0">
                <a:solidFill>
                  <a:schemeClr val="tx1"/>
                </a:solidFill>
              </a:rPr>
              <a:t>Bloque cromático de 8x2 del ojo izquierdo:</a:t>
            </a:r>
          </a:p>
        </p:txBody>
      </p:sp>
      <p:sp>
        <p:nvSpPr>
          <p:cNvPr id="23" name="CuadroTexto 22">
            <a:extLst>
              <a:ext uri="{FF2B5EF4-FFF2-40B4-BE49-F238E27FC236}">
                <a16:creationId xmlns:a16="http://schemas.microsoft.com/office/drawing/2014/main" id="{8AC77CDF-1C64-44AD-BC6C-FAA213A09D99}"/>
              </a:ext>
            </a:extLst>
          </p:cNvPr>
          <p:cNvSpPr txBox="1"/>
          <p:nvPr/>
        </p:nvSpPr>
        <p:spPr>
          <a:xfrm>
            <a:off x="8682605" y="3563584"/>
            <a:ext cx="3078458" cy="646331"/>
          </a:xfrm>
          <a:prstGeom prst="rect">
            <a:avLst/>
          </a:prstGeom>
          <a:noFill/>
        </p:spPr>
        <p:txBody>
          <a:bodyPr wrap="square" rtlCol="0">
            <a:spAutoFit/>
          </a:bodyPr>
          <a:lstStyle/>
          <a:p>
            <a:pPr algn="just"/>
            <a:r>
              <a:rPr lang="es-CO" sz="1200" dirty="0"/>
              <a:t>Se promedia cada bloque de 2x2 y se ajusta el color. De esta forma hay 4 valores nada mas.</a:t>
            </a:r>
          </a:p>
        </p:txBody>
      </p:sp>
      <p:pic>
        <p:nvPicPr>
          <p:cNvPr id="24" name="Imagen 23">
            <a:extLst>
              <a:ext uri="{FF2B5EF4-FFF2-40B4-BE49-F238E27FC236}">
                <a16:creationId xmlns:a16="http://schemas.microsoft.com/office/drawing/2014/main" id="{F43BC1FF-1264-4973-BB9A-BA463C53902C}"/>
              </a:ext>
            </a:extLst>
          </p:cNvPr>
          <p:cNvPicPr>
            <a:picLocks noChangeAspect="1"/>
          </p:cNvPicPr>
          <p:nvPr/>
        </p:nvPicPr>
        <p:blipFill>
          <a:blip r:embed="rId7"/>
          <a:stretch>
            <a:fillRect/>
          </a:stretch>
        </p:blipFill>
        <p:spPr>
          <a:xfrm>
            <a:off x="5262697" y="4575449"/>
            <a:ext cx="2709342" cy="673530"/>
          </a:xfrm>
          <a:prstGeom prst="rect">
            <a:avLst/>
          </a:prstGeom>
        </p:spPr>
      </p:pic>
      <p:sp>
        <p:nvSpPr>
          <p:cNvPr id="16" name="Flecha: a la derecha 15">
            <a:extLst>
              <a:ext uri="{FF2B5EF4-FFF2-40B4-BE49-F238E27FC236}">
                <a16:creationId xmlns:a16="http://schemas.microsoft.com/office/drawing/2014/main" id="{090B4895-4703-4171-ADAA-144AD9B1EC4F}"/>
              </a:ext>
            </a:extLst>
          </p:cNvPr>
          <p:cNvSpPr/>
          <p:nvPr/>
        </p:nvSpPr>
        <p:spPr>
          <a:xfrm>
            <a:off x="8103765" y="4815280"/>
            <a:ext cx="458925" cy="151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CuadroTexto 25">
            <a:extLst>
              <a:ext uri="{FF2B5EF4-FFF2-40B4-BE49-F238E27FC236}">
                <a16:creationId xmlns:a16="http://schemas.microsoft.com/office/drawing/2014/main" id="{9F0D67AC-F04A-4ECF-83B0-A5DFB4EE87C8}"/>
              </a:ext>
            </a:extLst>
          </p:cNvPr>
          <p:cNvSpPr txBox="1"/>
          <p:nvPr/>
        </p:nvSpPr>
        <p:spPr>
          <a:xfrm>
            <a:off x="8682605" y="4366118"/>
            <a:ext cx="3078458" cy="1200329"/>
          </a:xfrm>
          <a:prstGeom prst="rect">
            <a:avLst/>
          </a:prstGeom>
          <a:noFill/>
        </p:spPr>
        <p:txBody>
          <a:bodyPr wrap="square" rtlCol="0">
            <a:spAutoFit/>
          </a:bodyPr>
          <a:lstStyle/>
          <a:p>
            <a:pPr algn="just"/>
            <a:r>
              <a:rPr lang="es-CO" sz="1200" dirty="0"/>
              <a:t>El bloque cromático se ve casi igual al bloque original pero solo tiene una cuarta parte de la información original de color. La idea es aplicar estos procesos a toda la imagen y así ahorrar mucho espacio sin afectar demasiado su percepción.</a:t>
            </a:r>
          </a:p>
        </p:txBody>
      </p:sp>
      <p:pic>
        <p:nvPicPr>
          <p:cNvPr id="27" name="Google Shape;199;p2">
            <a:extLst>
              <a:ext uri="{FF2B5EF4-FFF2-40B4-BE49-F238E27FC236}">
                <a16:creationId xmlns:a16="http://schemas.microsoft.com/office/drawing/2014/main" id="{F6393C91-A424-454D-A305-A9C260982C59}"/>
              </a:ext>
            </a:extLst>
          </p:cNvPr>
          <p:cNvPicPr preferRelativeResize="0"/>
          <p:nvPr/>
        </p:nvPicPr>
        <p:blipFill rotWithShape="1">
          <a:blip r:embed="rId8">
            <a:alphaModFix/>
          </a:blip>
          <a:srcRect/>
          <a:stretch/>
        </p:blipFill>
        <p:spPr>
          <a:xfrm>
            <a:off x="0" y="-42562"/>
            <a:ext cx="12196080" cy="6855840"/>
          </a:xfrm>
          <a:prstGeom prst="rect">
            <a:avLst/>
          </a:prstGeom>
          <a:noFill/>
          <a:ln>
            <a:noFill/>
          </a:ln>
        </p:spPr>
      </p:pic>
      <p:sp>
        <p:nvSpPr>
          <p:cNvPr id="17" name="Flecha: hacia arriba 16">
            <a:extLst>
              <a:ext uri="{FF2B5EF4-FFF2-40B4-BE49-F238E27FC236}">
                <a16:creationId xmlns:a16="http://schemas.microsoft.com/office/drawing/2014/main" id="{DAA1B7C0-DA5E-45FA-96B4-CB15CE2EAEB9}"/>
              </a:ext>
            </a:extLst>
          </p:cNvPr>
          <p:cNvSpPr/>
          <p:nvPr/>
        </p:nvSpPr>
        <p:spPr>
          <a:xfrm>
            <a:off x="5352176" y="3709758"/>
            <a:ext cx="50635" cy="3089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hacia arriba 17">
            <a:extLst>
              <a:ext uri="{FF2B5EF4-FFF2-40B4-BE49-F238E27FC236}">
                <a16:creationId xmlns:a16="http://schemas.microsoft.com/office/drawing/2014/main" id="{0759FCB0-255B-4BE0-90E3-AA8B5C409BA9}"/>
              </a:ext>
            </a:extLst>
          </p:cNvPr>
          <p:cNvSpPr/>
          <p:nvPr/>
        </p:nvSpPr>
        <p:spPr>
          <a:xfrm>
            <a:off x="11838871" y="3650190"/>
            <a:ext cx="45719" cy="340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408917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2145</TotalTime>
  <Words>846</Words>
  <Application>Microsoft Office PowerPoint</Application>
  <PresentationFormat>Panorámica</PresentationFormat>
  <Paragraphs>71</Paragraphs>
  <Slides>6</Slides>
  <Notes>6</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6</vt:i4>
      </vt:variant>
    </vt:vector>
  </HeadingPairs>
  <TitlesOfParts>
    <vt:vector size="11" baseType="lpstr">
      <vt:lpstr>Arial</vt:lpstr>
      <vt:lpstr>Calibri</vt:lpstr>
      <vt:lpstr>Times New Roman</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Luis Felipe Urquijo Vargas</cp:lastModifiedBy>
  <cp:revision>11</cp:revision>
  <dcterms:created xsi:type="dcterms:W3CDTF">2020-06-26T14:36:07Z</dcterms:created>
  <dcterms:modified xsi:type="dcterms:W3CDTF">2021-11-08T01:32:40Z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